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3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570134"/>
            <a:ext cx="4320481" cy="295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318" y="116632"/>
            <a:ext cx="47916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849" y="548680"/>
            <a:ext cx="3950469"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970" y="2606940"/>
            <a:ext cx="667543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499992" y="4713966"/>
            <a:ext cx="4572000" cy="1815882"/>
          </a:xfrm>
          <a:prstGeom prst="rect">
            <a:avLst/>
          </a:prstGeom>
        </p:spPr>
        <p:txBody>
          <a:bodyPr>
            <a:spAutoFit/>
          </a:bodyPr>
          <a:lstStyle/>
          <a:p>
            <a:pPr lvl="0"/>
            <a:r>
              <a:rPr lang="ru-RU" sz="2800" dirty="0">
                <a:solidFill>
                  <a:prstClr val="black"/>
                </a:solidFill>
              </a:rPr>
              <a:t>Учитель оказывает влияние на вечность; он не </a:t>
            </a:r>
          </a:p>
          <a:p>
            <a:pPr lvl="0"/>
            <a:r>
              <a:rPr lang="ru-RU" sz="2800" dirty="0">
                <a:solidFill>
                  <a:prstClr val="black"/>
                </a:solidFill>
              </a:rPr>
              <a:t>может сказать, где заканчивается его </a:t>
            </a:r>
            <a:r>
              <a:rPr lang="ru-RU" sz="2800" dirty="0" smtClean="0">
                <a:solidFill>
                  <a:prstClr val="black"/>
                </a:solidFill>
              </a:rPr>
              <a:t>влияние</a:t>
            </a:r>
            <a:endParaRPr lang="ru-RU" sz="2800" dirty="0">
              <a:solidFill>
                <a:prstClr val="black"/>
              </a:solidFill>
            </a:endParaRPr>
          </a:p>
        </p:txBody>
      </p:sp>
    </p:spTree>
    <p:extLst>
      <p:ext uri="{BB962C8B-B14F-4D97-AF65-F5344CB8AC3E}">
        <p14:creationId xmlns:p14="http://schemas.microsoft.com/office/powerpoint/2010/main" val="270377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114800" cy="1143000"/>
          </a:xfrm>
          <a:solidFill>
            <a:schemeClr val="accent3">
              <a:lumMod val="60000"/>
              <a:lumOff val="40000"/>
            </a:schemeClr>
          </a:solidFill>
        </p:spPr>
        <p:txBody>
          <a:bodyPr>
            <a:normAutofit fontScale="90000"/>
          </a:bodyPr>
          <a:lstStyle/>
          <a:p>
            <a:pPr algn="l"/>
            <a:r>
              <a:rPr lang="ru-RU" i="1" dirty="0" smtClean="0"/>
              <a:t>Побуждать людей учиться</a:t>
            </a:r>
            <a:endParaRPr lang="ru-RU" i="1" dirty="0"/>
          </a:p>
        </p:txBody>
      </p:sp>
      <p:sp>
        <p:nvSpPr>
          <p:cNvPr id="4" name="Заголовок 1"/>
          <p:cNvSpPr txBox="1">
            <a:spLocks/>
          </p:cNvSpPr>
          <p:nvPr/>
        </p:nvSpPr>
        <p:spPr>
          <a:xfrm>
            <a:off x="467544" y="260648"/>
            <a:ext cx="38267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p>
        </p:txBody>
      </p:sp>
      <p:sp>
        <p:nvSpPr>
          <p:cNvPr id="5" name="Заголовок 1"/>
          <p:cNvSpPr txBox="1">
            <a:spLocks/>
          </p:cNvSpPr>
          <p:nvPr/>
        </p:nvSpPr>
        <p:spPr>
          <a:xfrm>
            <a:off x="462221" y="260648"/>
            <a:ext cx="3970784" cy="1143000"/>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t>Обучение</a:t>
            </a:r>
            <a:endParaRPr lang="ru-RU" b="1" dirty="0"/>
          </a:p>
        </p:txBody>
      </p:sp>
      <p:sp>
        <p:nvSpPr>
          <p:cNvPr id="6" name="Заголовок 1"/>
          <p:cNvSpPr txBox="1">
            <a:spLocks/>
          </p:cNvSpPr>
          <p:nvPr/>
        </p:nvSpPr>
        <p:spPr>
          <a:xfrm>
            <a:off x="813236" y="1700808"/>
            <a:ext cx="7776864" cy="4248472"/>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вот, что делают Учителя</a:t>
            </a:r>
          </a:p>
          <a:p>
            <a:pPr algn="l"/>
            <a:endParaRPr lang="ru-RU" dirty="0"/>
          </a:p>
          <a:p>
            <a:pPr algn="l"/>
            <a:r>
              <a:rPr lang="ru-RU" sz="3600" dirty="0" smtClean="0"/>
              <a:t>Проверяйте эффективность вашего метода обучения, основываясь </a:t>
            </a:r>
            <a:endParaRPr lang="ru-RU" sz="3600" dirty="0" smtClean="0"/>
          </a:p>
          <a:p>
            <a:pPr algn="l"/>
            <a:r>
              <a:rPr lang="ru-RU" sz="3600" dirty="0" smtClean="0"/>
              <a:t>не </a:t>
            </a:r>
            <a:r>
              <a:rPr lang="ru-RU" sz="3600" dirty="0" smtClean="0"/>
              <a:t>на том, что вы делаете, а на том, что </a:t>
            </a:r>
            <a:r>
              <a:rPr lang="ru-RU" b="1" i="1" dirty="0" smtClean="0">
                <a:solidFill>
                  <a:srgbClr val="FF0000"/>
                </a:solidFill>
              </a:rPr>
              <a:t>делают ученики в результате того, что вы делаете</a:t>
            </a:r>
            <a:endParaRPr lang="ru-RU" b="1" i="1" dirty="0">
              <a:solidFill>
                <a:srgbClr val="FF0000"/>
              </a:solidFill>
            </a:endParaRPr>
          </a:p>
        </p:txBody>
      </p:sp>
    </p:spTree>
    <p:extLst>
      <p:ext uri="{BB962C8B-B14F-4D97-AF65-F5344CB8AC3E}">
        <p14:creationId xmlns:p14="http://schemas.microsoft.com/office/powerpoint/2010/main" val="40276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229600" cy="5976664"/>
          </a:xfrm>
        </p:spPr>
        <p:txBody>
          <a:bodyPr>
            <a:normAutofit/>
          </a:bodyPr>
          <a:lstStyle/>
          <a:p>
            <a:pPr algn="r"/>
            <a:r>
              <a:rPr lang="ru-RU" sz="2800" dirty="0" smtClean="0"/>
              <a:t>Истинное обучение заключается не в передаче знаний, а в том, чтобы стимулировать учеников </a:t>
            </a:r>
            <a:r>
              <a:rPr lang="ru-RU" sz="2800" b="1" dirty="0" smtClean="0">
                <a:solidFill>
                  <a:srgbClr val="FF0000"/>
                </a:solidFill>
              </a:rPr>
              <a:t>получать их.</a:t>
            </a:r>
            <a:br>
              <a:rPr lang="ru-RU" sz="2800" b="1" dirty="0" smtClean="0">
                <a:solidFill>
                  <a:srgbClr val="FF0000"/>
                </a:solidFill>
              </a:rPr>
            </a:br>
            <a:r>
              <a:rPr lang="ru-RU" sz="2800" b="1" dirty="0" smtClean="0">
                <a:solidFill>
                  <a:srgbClr val="FF0000"/>
                </a:solidFill>
              </a:rPr>
              <a:t/>
            </a:r>
            <a:br>
              <a:rPr lang="ru-RU" sz="2800" b="1" dirty="0" smtClean="0">
                <a:solidFill>
                  <a:srgbClr val="FF0000"/>
                </a:solidFill>
              </a:rPr>
            </a:br>
            <a:r>
              <a:rPr lang="ru-RU" sz="2800" dirty="0" smtClean="0"/>
              <a:t>«Мне нравится учитель, который даёт что-нибудь, помимо домашнего задания, о чём можно </a:t>
            </a:r>
            <a:r>
              <a:rPr lang="ru-RU" sz="2800" dirty="0" smtClean="0">
                <a:solidFill>
                  <a:srgbClr val="FF0000"/>
                </a:solidFill>
              </a:rPr>
              <a:t>поразмышлять</a:t>
            </a:r>
            <a:r>
              <a:rPr lang="ru-RU" sz="2800" dirty="0" smtClean="0"/>
              <a:t>, придя домой».</a:t>
            </a:r>
            <a:br>
              <a:rPr lang="ru-RU" sz="2800" dirty="0" smtClean="0"/>
            </a:br>
            <a:r>
              <a:rPr lang="ru-RU" sz="2800" dirty="0" smtClean="0"/>
              <a:t/>
            </a:r>
            <a:br>
              <a:rPr lang="ru-RU" sz="2800" dirty="0" smtClean="0"/>
            </a:br>
            <a:r>
              <a:rPr lang="ru-RU" sz="2800" b="1" dirty="0" smtClean="0">
                <a:solidFill>
                  <a:schemeClr val="tx2">
                    <a:lumMod val="75000"/>
                  </a:schemeClr>
                </a:solidFill>
              </a:rPr>
              <a:t>Учитель – это компас, </a:t>
            </a:r>
            <a:br>
              <a:rPr lang="ru-RU" sz="2800" b="1" dirty="0" smtClean="0">
                <a:solidFill>
                  <a:schemeClr val="tx2">
                    <a:lumMod val="75000"/>
                  </a:schemeClr>
                </a:solidFill>
              </a:rPr>
            </a:br>
            <a:r>
              <a:rPr lang="ru-RU" sz="2800" b="1" dirty="0" smtClean="0">
                <a:solidFill>
                  <a:schemeClr val="tx2">
                    <a:lumMod val="75000"/>
                  </a:schemeClr>
                </a:solidFill>
              </a:rPr>
              <a:t>который приводит в действие </a:t>
            </a:r>
            <a:br>
              <a:rPr lang="ru-RU" sz="2800" b="1" dirty="0" smtClean="0">
                <a:solidFill>
                  <a:schemeClr val="tx2">
                    <a:lumMod val="75000"/>
                  </a:schemeClr>
                </a:solidFill>
              </a:rPr>
            </a:br>
            <a:r>
              <a:rPr lang="ru-RU" sz="2800" b="1" dirty="0" smtClean="0">
                <a:solidFill>
                  <a:schemeClr val="tx2">
                    <a:lumMod val="75000"/>
                  </a:schemeClr>
                </a:solidFill>
              </a:rPr>
              <a:t>магниты любознательности, </a:t>
            </a:r>
            <a:br>
              <a:rPr lang="ru-RU" sz="2800" b="1" dirty="0" smtClean="0">
                <a:solidFill>
                  <a:schemeClr val="tx2">
                    <a:lumMod val="75000"/>
                  </a:schemeClr>
                </a:solidFill>
              </a:rPr>
            </a:br>
            <a:r>
              <a:rPr lang="ru-RU" sz="2800" b="1" dirty="0" smtClean="0">
                <a:solidFill>
                  <a:schemeClr val="tx2">
                    <a:lumMod val="75000"/>
                  </a:schemeClr>
                </a:solidFill>
              </a:rPr>
              <a:t>знаний и мудрости в учениках.</a:t>
            </a:r>
            <a:endParaRPr lang="ru-RU" sz="2800" b="1" dirty="0">
              <a:solidFill>
                <a:schemeClr val="tx2">
                  <a:lumMod val="75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212976"/>
            <a:ext cx="2448272" cy="33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29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143000"/>
          </a:xfrm>
        </p:spPr>
        <p:txBody>
          <a:bodyPr>
            <a:noAutofit/>
          </a:bodyPr>
          <a:lstStyle/>
          <a:p>
            <a:r>
              <a:rPr lang="ru-RU" sz="2800" b="1" dirty="0" smtClean="0"/>
              <a:t>Как Мотивировать людей </a:t>
            </a:r>
            <a:r>
              <a:rPr lang="ru-RU" sz="2800" b="1" i="1" dirty="0" smtClean="0"/>
              <a:t>ради</a:t>
            </a:r>
            <a:r>
              <a:rPr lang="ru-RU" sz="2800" b="1" dirty="0" smtClean="0"/>
              <a:t> Их Пользы</a:t>
            </a:r>
            <a:br>
              <a:rPr lang="ru-RU" sz="2800" b="1" dirty="0" smtClean="0"/>
            </a:br>
            <a:r>
              <a:rPr lang="ru-RU" sz="2800" b="1" dirty="0"/>
              <a:t/>
            </a:r>
            <a:br>
              <a:rPr lang="ru-RU" sz="2800" b="1" dirty="0"/>
            </a:br>
            <a:r>
              <a:rPr lang="ru-RU" sz="2800" dirty="0" smtClean="0"/>
              <a:t>Создание искусства выявления </a:t>
            </a:r>
            <a:br>
              <a:rPr lang="ru-RU" sz="2800" dirty="0" smtClean="0"/>
            </a:br>
            <a:r>
              <a:rPr lang="ru-RU" sz="2800" dirty="0" smtClean="0"/>
              <a:t>самого лучшего в людях</a:t>
            </a:r>
            <a:br>
              <a:rPr lang="ru-RU" sz="2800" dirty="0" smtClean="0"/>
            </a:br>
            <a:r>
              <a:rPr lang="ru-RU" sz="2800" dirty="0" smtClean="0"/>
              <a:t/>
            </a:r>
            <a:br>
              <a:rPr lang="ru-RU" sz="2800" dirty="0" smtClean="0"/>
            </a:br>
            <a:r>
              <a:rPr lang="ru-RU" sz="2800" b="1" dirty="0" smtClean="0"/>
              <a:t>Всегда помогайте людям повысить </a:t>
            </a:r>
            <a:br>
              <a:rPr lang="ru-RU" sz="2800" b="1" dirty="0" smtClean="0"/>
            </a:br>
            <a:r>
              <a:rPr lang="ru-RU" sz="2800" b="1" dirty="0" smtClean="0"/>
              <a:t>их собственную </a:t>
            </a:r>
            <a:r>
              <a:rPr lang="ru-RU" sz="2800" b="1" dirty="0" smtClean="0">
                <a:solidFill>
                  <a:srgbClr val="C00000"/>
                </a:solidFill>
              </a:rPr>
              <a:t>самооценку</a:t>
            </a:r>
            <a:r>
              <a:rPr lang="ru-RU" sz="2800" dirty="0" smtClean="0"/>
              <a:t/>
            </a:r>
            <a:br>
              <a:rPr lang="ru-RU" sz="2800" dirty="0" smtClean="0"/>
            </a:br>
            <a:r>
              <a:rPr lang="ru-RU" sz="2800" dirty="0"/>
              <a:t/>
            </a:r>
            <a:br>
              <a:rPr lang="ru-RU" sz="2800" dirty="0"/>
            </a:br>
            <a:r>
              <a:rPr lang="ru-RU" sz="2800" dirty="0" smtClean="0"/>
              <a:t>Развивайте свою способность делать так, чтобы люди чувствовали себя </a:t>
            </a:r>
            <a:r>
              <a:rPr lang="ru-RU" sz="2800" b="1" dirty="0" smtClean="0">
                <a:solidFill>
                  <a:srgbClr val="C00000"/>
                </a:solidFill>
              </a:rPr>
              <a:t>важными</a:t>
            </a:r>
            <a:r>
              <a:rPr lang="ru-RU" sz="2800" dirty="0" smtClean="0"/>
              <a:t>. Вряд ли можно сделать человеку комплимент лучше, </a:t>
            </a:r>
            <a:br>
              <a:rPr lang="ru-RU" sz="2800" dirty="0" smtClean="0"/>
            </a:br>
            <a:r>
              <a:rPr lang="ru-RU" sz="2800" dirty="0" smtClean="0"/>
              <a:t>чем, когда вы помогаете ему </a:t>
            </a:r>
            <a:r>
              <a:rPr lang="ru-RU" sz="2800" b="1" dirty="0" smtClean="0">
                <a:solidFill>
                  <a:srgbClr val="C00000"/>
                </a:solidFill>
              </a:rPr>
              <a:t>быть полезным </a:t>
            </a:r>
            <a:r>
              <a:rPr lang="ru-RU" sz="2800" dirty="0" smtClean="0"/>
              <a:t>и наслаждаться своей полезностью.</a:t>
            </a:r>
            <a:endParaRPr lang="ru-RU" sz="2800" dirty="0"/>
          </a:p>
        </p:txBody>
      </p:sp>
    </p:spTree>
    <p:extLst>
      <p:ext uri="{BB962C8B-B14F-4D97-AF65-F5344CB8AC3E}">
        <p14:creationId xmlns:p14="http://schemas.microsoft.com/office/powerpoint/2010/main" val="29881786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Words>
  <Application>Microsoft Office PowerPoint</Application>
  <PresentationFormat>Экран (4:3)</PresentationFormat>
  <Paragraphs>10</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Презентация PowerPoint</vt:lpstr>
      <vt:lpstr>Побуждать людей учиться</vt:lpstr>
      <vt:lpstr>Истинное обучение заключается не в передаче знаний, а в том, чтобы стимулировать учеников получать их.  «Мне нравится учитель, который даёт что-нибудь, помимо домашнего задания, о чём можно поразмышлять, придя домой».  Учитель – это компас,  который приводит в действие  магниты любознательности,  знаний и мудрости в учениках.</vt:lpstr>
      <vt:lpstr>Как Мотивировать людей ради Их Пользы  Создание искусства выявления  самого лучшего в людях  Всегда помогайте людям повысить  их собственную самооценку  Развивайте свою способность делать так, чтобы люди чувствовали себя важными. Вряд ли можно сделать человеку комплимент лучше,  чем, когда вы помогаете ему быть полезным и наслаждаться своей полезностью.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В. Тарасевич</dc:creator>
  <cp:lastModifiedBy>Наталья В. Тарасевич</cp:lastModifiedBy>
  <cp:revision>1</cp:revision>
  <dcterms:created xsi:type="dcterms:W3CDTF">2025-02-18T00:51:30Z</dcterms:created>
  <dcterms:modified xsi:type="dcterms:W3CDTF">2025-02-18T01:00:11Z</dcterms:modified>
</cp:coreProperties>
</file>