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79" r:id="rId8"/>
    <p:sldId id="280" r:id="rId9"/>
    <p:sldId id="263" r:id="rId10"/>
    <p:sldId id="264" r:id="rId11"/>
    <p:sldId id="278" r:id="rId12"/>
    <p:sldId id="265" r:id="rId13"/>
    <p:sldId id="268" r:id="rId14"/>
    <p:sldId id="269" r:id="rId15"/>
    <p:sldId id="270" r:id="rId16"/>
    <p:sldId id="271" r:id="rId17"/>
    <p:sldId id="273" r:id="rId18"/>
    <p:sldId id="276" r:id="rId19"/>
    <p:sldId id="277" r:id="rId20"/>
  </p:sldIdLst>
  <p:sldSz cx="12192000" cy="6858000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Book Antiqua" panose="02040602050305030304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2TTgPnEFhlbGydU95HztjiBU4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3E612BE-CD2A-43E5-A6CC-82F9CE925DE2}">
  <a:tblStyle styleId="{63E612BE-CD2A-43E5-A6CC-82F9CE925DE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437F03-0BDF-42B8-83B0-8838BD62B6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01713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9b73c95ff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9b73c95ff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9a8470e1d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9a8470e1d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9b73c95ff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9b73c95ff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9a8470e1d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9a8470e1d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9a8470e1d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9a8470e1d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9a8470e1d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9a8470e1d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9a8470e1d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9a8470e1d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9a8470e1d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9a8470e1d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9a8470e1d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9a8470e1d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7"/>
          <p:cNvPicPr preferRelativeResize="0"/>
          <p:nvPr/>
        </p:nvPicPr>
        <p:blipFill rotWithShape="1">
          <a:blip r:embed="rId3">
            <a:alphaModFix/>
          </a:blip>
          <a:srcRect l="12917" t="3838" r="3042" b="2546"/>
          <a:stretch/>
        </p:blipFill>
        <p:spPr>
          <a:xfrm>
            <a:off x="1288250" y="-43300"/>
            <a:ext cx="9245025" cy="69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g19a8470e1d8_0_17"/>
          <p:cNvGraphicFramePr/>
          <p:nvPr>
            <p:extLst>
              <p:ext uri="{D42A27DB-BD31-4B8C-83A1-F6EECF244321}">
                <p14:modId xmlns:p14="http://schemas.microsoft.com/office/powerpoint/2010/main" val="627906541"/>
              </p:ext>
            </p:extLst>
          </p:nvPr>
        </p:nvGraphicFramePr>
        <p:xfrm>
          <a:off x="449382" y="300297"/>
          <a:ext cx="11332875" cy="5953066"/>
        </p:xfrm>
        <a:graphic>
          <a:graphicData uri="http://schemas.openxmlformats.org/drawingml/2006/table">
            <a:tbl>
              <a:tblPr>
                <a:noFill/>
                <a:tableStyleId>{08437F03-0BDF-42B8-83B0-8838BD62B608}</a:tableStyleId>
              </a:tblPr>
              <a:tblGrid>
                <a:gridCol w="656275"/>
                <a:gridCol w="3709125"/>
                <a:gridCol w="3181075"/>
                <a:gridCol w="3786400"/>
              </a:tblGrid>
              <a:tr h="4644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Часть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Содержани</a:t>
                      </a: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Роль рассказчика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Слушатели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Встреча охотника с крестьянскими детьми</a:t>
                      </a:r>
                      <a:endParaRPr sz="1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2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Охотник</a:t>
                      </a: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280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Друзья, гости</a:t>
                      </a:r>
                      <a:endParaRPr sz="28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Обращение к читателям, воспоминания о детстве, рассуждение  о жизни крестьянских детей и рассказ о встрече с мальчиком Власом</a:t>
                      </a:r>
                      <a:endParaRPr sz="1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2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Журналист</a:t>
                      </a: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2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Читатель из </a:t>
                      </a:r>
                      <a:r>
                        <a:rPr lang="ru-RU" sz="280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дворянского </a:t>
                      </a:r>
                      <a:r>
                        <a:rPr lang="ru-RU" sz="2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общества образованных людей</a:t>
                      </a: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Обращение к детям</a:t>
                      </a:r>
                      <a:endParaRPr sz="1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2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Гражданин, который думает о народе</a:t>
                      </a: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Встреча охотника с крестьянскими детьми</a:t>
                      </a:r>
                      <a:endParaRPr sz="1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Calibri"/>
                          <a:sym typeface="Calibri"/>
                        </a:rPr>
                        <a:t>Охотник</a:t>
                      </a: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Calibri"/>
                          <a:sym typeface="Calibri"/>
                        </a:rPr>
                        <a:t>Друзья, гости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ok Antiqua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559496" y="333375"/>
            <a:ext cx="9649072" cy="5792788"/>
          </a:xfrm>
        </p:spPr>
        <p:txBody>
          <a:bodyPr>
            <a:noAutofit/>
          </a:bodyPr>
          <a:lstStyle/>
          <a:p>
            <a:r>
              <a:rPr lang="ru-RU" sz="4000" dirty="0" smtClean="0"/>
              <a:t>Играйте же, дети! Растите на воле!</a:t>
            </a:r>
          </a:p>
          <a:p>
            <a:r>
              <a:rPr lang="ru-RU" sz="4000" dirty="0" smtClean="0"/>
              <a:t>На то вам и красное детство дано,</a:t>
            </a:r>
          </a:p>
          <a:p>
            <a:r>
              <a:rPr lang="ru-RU" sz="4000" dirty="0" smtClean="0"/>
              <a:t>Чтоб вечно любить это скудное поле,</a:t>
            </a:r>
          </a:p>
          <a:p>
            <a:r>
              <a:rPr lang="ru-RU" sz="4000" dirty="0" smtClean="0"/>
              <a:t>Чтоб вечно нам милым казалось оно.</a:t>
            </a:r>
          </a:p>
          <a:p>
            <a:r>
              <a:rPr lang="ru-RU" sz="4000" dirty="0" smtClean="0"/>
              <a:t>Храните свое вековое наследство,</a:t>
            </a:r>
          </a:p>
          <a:p>
            <a:r>
              <a:rPr lang="ru-RU" sz="4000" dirty="0" smtClean="0"/>
              <a:t>Любите свой хлеб трудовой-</a:t>
            </a:r>
          </a:p>
          <a:p>
            <a:r>
              <a:rPr lang="ru-RU" sz="4000" dirty="0" smtClean="0"/>
              <a:t>И </a:t>
            </a:r>
            <a:r>
              <a:rPr lang="ru-RU" sz="4000" dirty="0" smtClean="0"/>
              <a:t>пусть </a:t>
            </a:r>
            <a:r>
              <a:rPr lang="ru-RU" sz="4000" dirty="0" smtClean="0"/>
              <a:t>обаянье поэзии детства</a:t>
            </a:r>
          </a:p>
          <a:p>
            <a:r>
              <a:rPr lang="ru-RU" sz="4000" dirty="0" smtClean="0"/>
              <a:t>Проводит вас в недра землицы родной!..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502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g19a8470e1d8_0_25"/>
          <p:cNvGraphicFramePr/>
          <p:nvPr>
            <p:extLst>
              <p:ext uri="{D42A27DB-BD31-4B8C-83A1-F6EECF244321}">
                <p14:modId xmlns:p14="http://schemas.microsoft.com/office/powerpoint/2010/main" val="3244194717"/>
              </p:ext>
            </p:extLst>
          </p:nvPr>
        </p:nvGraphicFramePr>
        <p:xfrm>
          <a:off x="449382" y="300297"/>
          <a:ext cx="11332875" cy="5922199"/>
        </p:xfrm>
        <a:graphic>
          <a:graphicData uri="http://schemas.openxmlformats.org/drawingml/2006/table">
            <a:tbl>
              <a:tblPr>
                <a:noFill/>
                <a:tableStyleId>{08437F03-0BDF-42B8-83B0-8838BD62B608}</a:tableStyleId>
              </a:tblPr>
              <a:tblGrid>
                <a:gridCol w="656275"/>
                <a:gridCol w="3709125"/>
                <a:gridCol w="3181075"/>
                <a:gridCol w="3786400"/>
              </a:tblGrid>
              <a:tr h="5364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Часть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Содержание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Роль рассказчика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Слушатели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Встреча охотника с крестьянскими детьми</a:t>
                      </a:r>
                      <a:endParaRPr sz="1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2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Охотник</a:t>
                      </a: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0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Друзья, гости</a:t>
                      </a:r>
                      <a:endParaRPr sz="2800" b="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Обращение к читателям, воспоминания о детстве, рассуждение  о жизни крестьянских детей и рассказ о встрече с мальчиком Власом</a:t>
                      </a:r>
                      <a:endParaRPr sz="18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2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Журналист</a:t>
                      </a: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2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Читатель из дворян, из общества образованных людей</a:t>
                      </a: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Обращение к детям</a:t>
                      </a:r>
                      <a:endParaRPr sz="18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280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Гражданин, который думает о народе</a:t>
                      </a:r>
                      <a:endParaRPr sz="28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2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Дети</a:t>
                      </a: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Встреча охотника с крестьянскими детьми</a:t>
                      </a:r>
                      <a:endParaRPr sz="18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Calibri"/>
                          <a:sym typeface="Calibri"/>
                        </a:rPr>
                        <a:t>Охотник</a:t>
                      </a:r>
                      <a:endParaRPr sz="1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Друзья, гости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ok Antiqua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4"/>
          <p:cNvPicPr preferRelativeResize="0"/>
          <p:nvPr/>
        </p:nvPicPr>
        <p:blipFill rotWithShape="1">
          <a:blip r:embed="rId3">
            <a:alphaModFix/>
          </a:blip>
          <a:srcRect l="13749" t="5190" r="3373" b="5786"/>
          <a:stretch/>
        </p:blipFill>
        <p:spPr>
          <a:xfrm>
            <a:off x="1847528" y="-99392"/>
            <a:ext cx="8468300" cy="65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 l="13362" t="3951" r="3380" b="8818"/>
          <a:stretch/>
        </p:blipFill>
        <p:spPr>
          <a:xfrm>
            <a:off x="1041950" y="-94725"/>
            <a:ext cx="101923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 l="12532" t="5228" r="9677" b="7190"/>
          <a:stretch/>
        </p:blipFill>
        <p:spPr>
          <a:xfrm>
            <a:off x="715250" y="0"/>
            <a:ext cx="98003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ru-RU">
                <a:solidFill>
                  <a:srgbClr val="0070C0"/>
                </a:solidFill>
              </a:rPr>
              <a:t/>
            </a:r>
            <a:br>
              <a:rPr lang="ru-RU">
                <a:solidFill>
                  <a:srgbClr val="0070C0"/>
                </a:solidFill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19b73c95ff8_0_20"/>
          <p:cNvPicPr preferRelativeResize="0"/>
          <p:nvPr/>
        </p:nvPicPr>
        <p:blipFill rotWithShape="1">
          <a:blip r:embed="rId3">
            <a:alphaModFix/>
          </a:blip>
          <a:srcRect l="7164" t="5876" r="4605" b="2874"/>
          <a:stretch/>
        </p:blipFill>
        <p:spPr>
          <a:xfrm>
            <a:off x="1435600" y="-62250"/>
            <a:ext cx="9320801" cy="67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9a8470e1d8_0_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словом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Google Shape;174;g19a8470e1d8_0_39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54038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dirty="0">
                <a:latin typeface="Times New Roman"/>
                <a:ea typeface="Times New Roman"/>
                <a:cs typeface="Times New Roman"/>
                <a:sym typeface="Times New Roman"/>
              </a:rPr>
              <a:t>— Как вы понимаете значения слов </a:t>
            </a:r>
            <a:endParaRPr sz="33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b="1" i="1" dirty="0">
                <a:latin typeface="Times New Roman"/>
                <a:ea typeface="Times New Roman"/>
                <a:cs typeface="Times New Roman"/>
                <a:sym typeface="Times New Roman"/>
              </a:rPr>
              <a:t>вологжанин, </a:t>
            </a:r>
            <a:endParaRPr sz="33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b="1" i="1" dirty="0">
                <a:latin typeface="Times New Roman"/>
                <a:ea typeface="Times New Roman"/>
                <a:cs typeface="Times New Roman"/>
                <a:sym typeface="Times New Roman"/>
              </a:rPr>
              <a:t>лудильщик, </a:t>
            </a:r>
            <a:endParaRPr sz="33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b="1" i="1" dirty="0">
                <a:latin typeface="Times New Roman"/>
                <a:ea typeface="Times New Roman"/>
                <a:cs typeface="Times New Roman"/>
                <a:sym typeface="Times New Roman"/>
              </a:rPr>
              <a:t>портной, </a:t>
            </a:r>
            <a:endParaRPr sz="33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300" b="1" i="1" dirty="0">
                <a:latin typeface="Times New Roman"/>
                <a:ea typeface="Times New Roman"/>
                <a:cs typeface="Times New Roman"/>
                <a:sym typeface="Times New Roman"/>
              </a:rPr>
              <a:t>шерстобит!</a:t>
            </a:r>
            <a:endParaRPr sz="33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900" dirty="0"/>
          </a:p>
        </p:txBody>
      </p:sp>
      <p:sp>
        <p:nvSpPr>
          <p:cNvPr id="175" name="Google Shape;175;g19a8470e1d8_0_39"/>
          <p:cNvSpPr txBox="1">
            <a:spLocks noGrp="1"/>
          </p:cNvSpPr>
          <p:nvPr>
            <p:ph sz="quarter" idx="14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54038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 b="1" i="1">
                <a:latin typeface="Times New Roman"/>
                <a:ea typeface="Times New Roman"/>
                <a:cs typeface="Times New Roman"/>
                <a:sym typeface="Times New Roman"/>
              </a:rPr>
              <a:t>Вологжанин </a:t>
            </a:r>
            <a:r>
              <a:rPr lang="ru-RU" sz="2600">
                <a:latin typeface="Times New Roman"/>
                <a:ea typeface="Times New Roman"/>
                <a:cs typeface="Times New Roman"/>
                <a:sym typeface="Times New Roman"/>
              </a:rPr>
              <a:t>— житель города Вологды.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54038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 b="1" i="1">
                <a:latin typeface="Times New Roman"/>
                <a:ea typeface="Times New Roman"/>
                <a:cs typeface="Times New Roman"/>
                <a:sym typeface="Times New Roman"/>
              </a:rPr>
              <a:t>Лудильщик</a:t>
            </a:r>
            <a:r>
              <a:rPr lang="ru-RU" sz="2600">
                <a:latin typeface="Times New Roman"/>
                <a:ea typeface="Times New Roman"/>
                <a:cs typeface="Times New Roman"/>
                <a:sym typeface="Times New Roman"/>
              </a:rPr>
              <a:t> — рабочий, который лудит (чинит) посуду.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54038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 b="1" i="1">
                <a:latin typeface="Times New Roman"/>
                <a:ea typeface="Times New Roman"/>
                <a:cs typeface="Times New Roman"/>
                <a:sym typeface="Times New Roman"/>
              </a:rPr>
              <a:t>Портной</a:t>
            </a:r>
            <a:r>
              <a:rPr lang="ru-RU" sz="26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600">
                <a:latin typeface="Times New Roman"/>
                <a:ea typeface="Times New Roman"/>
                <a:cs typeface="Times New Roman"/>
                <a:sym typeface="Times New Roman"/>
              </a:rPr>
              <a:t>— мастер по шитью одежды.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54038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 b="1" i="1">
                <a:latin typeface="Times New Roman"/>
                <a:ea typeface="Times New Roman"/>
                <a:cs typeface="Times New Roman"/>
                <a:sym typeface="Times New Roman"/>
              </a:rPr>
              <a:t>Шерстобит</a:t>
            </a:r>
            <a:r>
              <a:rPr lang="ru-RU" sz="2600">
                <a:latin typeface="Times New Roman"/>
                <a:ea typeface="Times New Roman"/>
                <a:cs typeface="Times New Roman"/>
                <a:sym typeface="Times New Roman"/>
              </a:rPr>
              <a:t> – работник, который обрабатывает шерсть, чтобы она становилась мягкой.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9b73c95ff8_0_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МИР ДЕТСТВА</a:t>
            </a:r>
            <a:br>
              <a:rPr lang="ru-RU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6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Н.А.НЕКРАСОВА</a:t>
            </a:r>
            <a:endParaRPr sz="4100" b="1" dirty="0"/>
          </a:p>
        </p:txBody>
      </p:sp>
      <p:sp>
        <p:nvSpPr>
          <p:cNvPr id="193" name="Google Shape;193;g19b73c95ff8_0_12"/>
          <p:cNvSpPr txBox="1">
            <a:spLocks noGrp="1"/>
          </p:cNvSpPr>
          <p:nvPr>
            <p:ph type="body" idx="1"/>
          </p:nvPr>
        </p:nvSpPr>
        <p:spPr>
          <a:xfrm>
            <a:off x="479376" y="1681200"/>
            <a:ext cx="4248472" cy="1747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радостный   </a:t>
            </a:r>
            <a:endParaRPr sz="4800" b="0" i="1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ru-RU" sz="4800" b="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прекрасный          </a:t>
            </a:r>
            <a:endParaRPr sz="4800" dirty="0"/>
          </a:p>
        </p:txBody>
      </p:sp>
      <p:sp>
        <p:nvSpPr>
          <p:cNvPr id="195" name="Google Shape;195;g19b73c95ff8_0_12"/>
          <p:cNvSpPr txBox="1">
            <a:spLocks noGrp="1"/>
          </p:cNvSpPr>
          <p:nvPr>
            <p:ph sz="half" idx="2"/>
          </p:nvPr>
        </p:nvSpPr>
        <p:spPr>
          <a:xfrm>
            <a:off x="7392144" y="1124744"/>
            <a:ext cx="4680520" cy="158417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800" b="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светлый   </a:t>
            </a:r>
            <a:r>
              <a:rPr lang="ru-RU" sz="4800" b="0" i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добрый</a:t>
            </a:r>
            <a:endParaRPr sz="4800" dirty="0"/>
          </a:p>
        </p:txBody>
      </p:sp>
      <p:sp>
        <p:nvSpPr>
          <p:cNvPr id="194" name="Google Shape;194;g19b73c95ff8_0_12"/>
          <p:cNvSpPr txBox="1">
            <a:spLocks noGrp="1"/>
          </p:cNvSpPr>
          <p:nvPr>
            <p:ph type="body" sz="quarter" idx="3"/>
          </p:nvPr>
        </p:nvSpPr>
        <p:spPr>
          <a:xfrm>
            <a:off x="167775" y="3397550"/>
            <a:ext cx="5829900" cy="331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312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ru-RU" sz="5812" i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сказочный</a:t>
            </a:r>
            <a:endParaRPr sz="5812" i="1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312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-RU" sz="5512" i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беззаботный </a:t>
            </a:r>
            <a:r>
              <a:rPr lang="ru-RU" sz="4312" i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</a:t>
            </a:r>
            <a:endParaRPr sz="4312" i="1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dirty="0"/>
              <a:t>           </a:t>
            </a:r>
            <a:r>
              <a:rPr lang="ru-RU" sz="5712" i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весёлый</a:t>
            </a:r>
            <a:r>
              <a:rPr lang="ru-RU" sz="4312" i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dirty="0"/>
          </a:p>
        </p:txBody>
      </p:sp>
      <p:sp>
        <p:nvSpPr>
          <p:cNvPr id="196" name="Google Shape;196;g19b73c95ff8_0_12"/>
          <p:cNvSpPr txBox="1">
            <a:spLocks noGrp="1"/>
          </p:cNvSpPr>
          <p:nvPr>
            <p:ph sz="quarter" idx="4"/>
          </p:nvPr>
        </p:nvSpPr>
        <p:spPr>
          <a:xfrm>
            <a:off x="5303912" y="2420888"/>
            <a:ext cx="6696744" cy="42900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-RU" sz="14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endParaRPr sz="1400" i="1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ru-RU" sz="6581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ru-RU" sz="904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гровой </a:t>
            </a:r>
            <a:r>
              <a:rPr lang="ru-RU" sz="7585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858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</a:t>
            </a:r>
            <a:r>
              <a:rPr lang="ru-RU" sz="9661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трудолюбивый</a:t>
            </a:r>
            <a:endParaRPr sz="9661" i="1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ru-RU" sz="8802" i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немного грустный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ru-RU" sz="8802" i="1" dirty="0" smtClean="0">
                <a:solidFill>
                  <a:srgbClr val="00B050"/>
                </a:solidFill>
                <a:latin typeface="Times New Roman"/>
                <a:cs typeface="Times New Roman"/>
                <a:sym typeface="Times New Roman"/>
              </a:rPr>
              <a:t>Отягощенный заботами</a:t>
            </a:r>
            <a:endParaRPr sz="10202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build="p"/>
      <p:bldP spid="195" grpId="0" build="p"/>
      <p:bldP spid="194" grpId="0" build="p"/>
      <p:bldP spid="19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0"/>
          <p:cNvPicPr preferRelativeResize="0"/>
          <p:nvPr/>
        </p:nvPicPr>
        <p:blipFill rotWithShape="1">
          <a:blip r:embed="rId3">
            <a:alphaModFix/>
          </a:blip>
          <a:srcRect l="11429" t="5161" r="3341" b="6911"/>
          <a:stretch/>
        </p:blipFill>
        <p:spPr>
          <a:xfrm>
            <a:off x="1117725" y="189450"/>
            <a:ext cx="9680775" cy="602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838200" y="339367"/>
            <a:ext cx="10515600" cy="308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ru-RU" sz="5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Мир детства в стихотворении Н.А.Некрасова «Крестьянские дети»</a:t>
            </a:r>
            <a:endParaRPr sz="5400"/>
          </a:p>
        </p:txBody>
      </p:sp>
      <p:graphicFrame>
        <p:nvGraphicFramePr>
          <p:cNvPr id="90" name="Google Shape;90;p1"/>
          <p:cNvGraphicFramePr/>
          <p:nvPr/>
        </p:nvGraphicFramePr>
        <p:xfrm>
          <a:off x="4662152" y="3514025"/>
          <a:ext cx="7392475" cy="3004600"/>
        </p:xfrm>
        <a:graphic>
          <a:graphicData uri="http://schemas.openxmlformats.org/drawingml/2006/table">
            <a:tbl>
              <a:tblPr>
                <a:noFill/>
                <a:tableStyleId>{63E612BE-CD2A-43E5-A6CC-82F9CE925DE2}</a:tableStyleId>
              </a:tblPr>
              <a:tblGrid>
                <a:gridCol w="7392475"/>
              </a:tblGrid>
              <a:tr h="3004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Играйте же, дети! Растите на воле!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На то вам и красное детство дано…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Н.А.Некрасов.</a:t>
                      </a:r>
                      <a:endParaRPr sz="2400" u="none" strike="noStrike" cap="non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Google Shape;100;p3"/>
          <p:cNvGraphicFramePr/>
          <p:nvPr>
            <p:extLst>
              <p:ext uri="{D42A27DB-BD31-4B8C-83A1-F6EECF244321}">
                <p14:modId xmlns:p14="http://schemas.microsoft.com/office/powerpoint/2010/main" val="3890492120"/>
              </p:ext>
            </p:extLst>
          </p:nvPr>
        </p:nvGraphicFramePr>
        <p:xfrm>
          <a:off x="449382" y="300297"/>
          <a:ext cx="11332875" cy="5408425"/>
        </p:xfrm>
        <a:graphic>
          <a:graphicData uri="http://schemas.openxmlformats.org/drawingml/2006/table">
            <a:tbl>
              <a:tblPr>
                <a:noFill/>
                <a:tableStyleId>{08437F03-0BDF-42B8-83B0-8838BD62B608}</a:tableStyleId>
              </a:tblPr>
              <a:tblGrid>
                <a:gridCol w="656275"/>
                <a:gridCol w="3709125"/>
                <a:gridCol w="3181075"/>
                <a:gridCol w="3786400"/>
              </a:tblGrid>
              <a:tr h="642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Часть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Содержание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Роль рассказчика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Слушатели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Встреча охотника с крестьянскими детьми</a:t>
                      </a:r>
                      <a:endParaRPr sz="11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Обращение к читателям, воспоминания о детстве, рассуждение  о жизни крестьянских детей и рассказ о встрече с мальчиком Власом</a:t>
                      </a:r>
                      <a:endParaRPr sz="11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Обращение к детям</a:t>
                      </a:r>
                      <a:endParaRPr sz="11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Встреча охотника с крестьянскими детьми</a:t>
                      </a:r>
                      <a:endParaRPr sz="11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g19a8470e1d8_0_21"/>
          <p:cNvGraphicFramePr/>
          <p:nvPr>
            <p:extLst>
              <p:ext uri="{D42A27DB-BD31-4B8C-83A1-F6EECF244321}">
                <p14:modId xmlns:p14="http://schemas.microsoft.com/office/powerpoint/2010/main" val="2635007076"/>
              </p:ext>
            </p:extLst>
          </p:nvPr>
        </p:nvGraphicFramePr>
        <p:xfrm>
          <a:off x="449382" y="300297"/>
          <a:ext cx="11332875" cy="5349225"/>
        </p:xfrm>
        <a:graphic>
          <a:graphicData uri="http://schemas.openxmlformats.org/drawingml/2006/table">
            <a:tbl>
              <a:tblPr>
                <a:noFill/>
                <a:tableStyleId>{08437F03-0BDF-42B8-83B0-8838BD62B608}</a:tableStyleId>
              </a:tblPr>
              <a:tblGrid>
                <a:gridCol w="656275"/>
                <a:gridCol w="3709125"/>
                <a:gridCol w="3181075"/>
                <a:gridCol w="3786400"/>
              </a:tblGrid>
              <a:tr h="58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Часть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Содержани</a:t>
                      </a: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Роль рассказчика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Слушатели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Встреча охотника с крестьянскими детьми</a:t>
                      </a: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2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Охотник</a:t>
                      </a: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Обращение к читателям, воспоминания о детстве, рассуждение  о жизни крестьянских детей и рассказ о встрече с мальчиком Власом</a:t>
                      </a: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Обращение к детям</a:t>
                      </a:r>
                      <a:endParaRPr sz="11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Встреча охотника с крестьянскими детьми</a:t>
                      </a:r>
                      <a:endParaRPr sz="11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Calibri"/>
                          <a:sym typeface="Calibri"/>
                        </a:rPr>
                        <a:t>Охотник</a:t>
                      </a: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oogle Shape;110;g19a8470e1d8_0_13"/>
          <p:cNvGraphicFramePr/>
          <p:nvPr>
            <p:extLst>
              <p:ext uri="{D42A27DB-BD31-4B8C-83A1-F6EECF244321}">
                <p14:modId xmlns:p14="http://schemas.microsoft.com/office/powerpoint/2010/main" val="1277331131"/>
              </p:ext>
            </p:extLst>
          </p:nvPr>
        </p:nvGraphicFramePr>
        <p:xfrm>
          <a:off x="449382" y="300297"/>
          <a:ext cx="11332875" cy="5230807"/>
        </p:xfrm>
        <a:graphic>
          <a:graphicData uri="http://schemas.openxmlformats.org/drawingml/2006/table">
            <a:tbl>
              <a:tblPr>
                <a:noFill/>
                <a:tableStyleId>{08437F03-0BDF-42B8-83B0-8838BD62B608}</a:tableStyleId>
              </a:tblPr>
              <a:tblGrid>
                <a:gridCol w="656275"/>
                <a:gridCol w="3709125"/>
                <a:gridCol w="3181075"/>
                <a:gridCol w="3786400"/>
              </a:tblGrid>
              <a:tr h="4644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Часть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Содержание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Роль рассказчика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Слушатели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Встреча охотника с крестьянскими детьми</a:t>
                      </a: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2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Охотник</a:t>
                      </a: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0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Друзья, гости</a:t>
                      </a:r>
                      <a:endParaRPr sz="2800" b="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Обращение к читателям, воспоминания о детстве, рассуждение  о жизни крестьянских детей и рассказ о встрече с мальчиком Власом</a:t>
                      </a: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Обращение к детям</a:t>
                      </a:r>
                      <a:endParaRPr sz="11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Встреча охотника с крестьянскими детьми</a:t>
                      </a:r>
                      <a:endParaRPr sz="11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Calibri"/>
                          <a:sym typeface="Calibri"/>
                        </a:rPr>
                        <a:t>Охотник</a:t>
                      </a: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Друзья, гости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ok Antiqua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Google Shape;115;g19a8470e1d8_0_5"/>
          <p:cNvGraphicFramePr/>
          <p:nvPr>
            <p:extLst>
              <p:ext uri="{D42A27DB-BD31-4B8C-83A1-F6EECF244321}">
                <p14:modId xmlns:p14="http://schemas.microsoft.com/office/powerpoint/2010/main" val="1409233980"/>
              </p:ext>
            </p:extLst>
          </p:nvPr>
        </p:nvGraphicFramePr>
        <p:xfrm>
          <a:off x="449382" y="300297"/>
          <a:ext cx="11332875" cy="5050327"/>
        </p:xfrm>
        <a:graphic>
          <a:graphicData uri="http://schemas.openxmlformats.org/drawingml/2006/table">
            <a:tbl>
              <a:tblPr>
                <a:noFill/>
                <a:tableStyleId>{08437F03-0BDF-42B8-83B0-8838BD62B608}</a:tableStyleId>
              </a:tblPr>
              <a:tblGrid>
                <a:gridCol w="656275"/>
                <a:gridCol w="3709125"/>
                <a:gridCol w="3181075"/>
                <a:gridCol w="3786400"/>
              </a:tblGrid>
              <a:tr h="76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Часть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Содержание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Роль рассказчика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Слушатели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1</a:t>
                      </a: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Встреча охотника с крестьянскими детьми</a:t>
                      </a: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2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Охотник</a:t>
                      </a: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28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Друзья, гости</a:t>
                      </a: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7314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2</a:t>
                      </a:r>
                      <a:endParaRPr sz="11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Обращение к читателям, воспоминания о детстве, рассуждение  о жизни крестьянских детей и рассказ о встрече с мальчиком Власом</a:t>
                      </a: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2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Журналист</a:t>
                      </a: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3</a:t>
                      </a:r>
                      <a:endParaRPr sz="11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Обращение к детям</a:t>
                      </a:r>
                      <a:endParaRPr sz="11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4</a:t>
                      </a:r>
                      <a:endParaRPr sz="11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Встреча охотника с крестьянскими детьми</a:t>
                      </a:r>
                      <a:endParaRPr sz="11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Calibri"/>
                          <a:sym typeface="Calibri"/>
                        </a:rPr>
                        <a:t>Охотник</a:t>
                      </a: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Друзья, гости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ok Antiqua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32330" y="2132856"/>
            <a:ext cx="10327340" cy="5040560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— Кого автор называет балованными детками?</a:t>
            </a:r>
          </a:p>
          <a:p>
            <a:r>
              <a:rPr lang="ru-RU" sz="2600" dirty="0"/>
              <a:t>— Как вы понимаете строки: «Счастливый народ! Ни науки, ни неги / Не ведают в детстве они»?</a:t>
            </a:r>
          </a:p>
          <a:p>
            <a:r>
              <a:rPr lang="ru-RU" sz="2600" dirty="0"/>
              <a:t>— О какой ситуации говорит нам автор в следующих строчках?</a:t>
            </a:r>
          </a:p>
          <a:p>
            <a:pPr marL="0" indent="0">
              <a:buNone/>
            </a:pP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/>
            </a:r>
            <a:br>
              <a:rPr lang="ru-RU" sz="2600" dirty="0"/>
            </a:br>
            <a:endParaRPr lang="ru-RU" sz="2600" dirty="0" smtClean="0"/>
          </a:p>
          <a:p>
            <a:pPr marL="0" indent="0">
              <a:buNone/>
            </a:pPr>
            <a:r>
              <a:rPr lang="ru-RU" sz="2600" b="1" dirty="0"/>
              <a:t> </a:t>
            </a:r>
            <a:r>
              <a:rPr lang="ru-RU" sz="2600" b="1" dirty="0" smtClean="0"/>
              <a:t>                              Я </a:t>
            </a:r>
            <a:r>
              <a:rPr lang="ru-RU" sz="2600" b="1" dirty="0"/>
              <a:t>делывал с ними грибные набеги:</a:t>
            </a:r>
            <a:endParaRPr lang="ru-RU" sz="2600" dirty="0"/>
          </a:p>
          <a:p>
            <a:pPr marL="0" indent="0">
              <a:buNone/>
            </a:pPr>
            <a:r>
              <a:rPr lang="ru-RU" sz="2600" b="1" dirty="0" smtClean="0"/>
              <a:t>                               Раскапывал </a:t>
            </a:r>
            <a:r>
              <a:rPr lang="ru-RU" sz="2600" b="1" dirty="0"/>
              <a:t>листья, обшаривал пни,</a:t>
            </a:r>
            <a:endParaRPr lang="ru-RU" sz="2600" dirty="0"/>
          </a:p>
          <a:p>
            <a:pPr marL="0" indent="0">
              <a:buNone/>
            </a:pPr>
            <a:r>
              <a:rPr lang="ru-RU" sz="2600" b="1" dirty="0" smtClean="0"/>
              <a:t>                               Старался </a:t>
            </a:r>
            <a:r>
              <a:rPr lang="ru-RU" sz="2600" b="1" dirty="0"/>
              <a:t>приметить грибное местечко,</a:t>
            </a:r>
            <a:endParaRPr lang="ru-RU" sz="2600" dirty="0"/>
          </a:p>
          <a:p>
            <a:pPr marL="0" indent="0">
              <a:buNone/>
            </a:pPr>
            <a:r>
              <a:rPr lang="ru-RU" sz="2600" b="1" dirty="0" smtClean="0"/>
              <a:t>                               А </a:t>
            </a:r>
            <a:r>
              <a:rPr lang="ru-RU" sz="2600" b="1" dirty="0"/>
              <a:t>утром не мог ни за что отыскать.</a:t>
            </a:r>
            <a:endParaRPr lang="ru-RU" sz="2600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— Почему рассказчик завидует крестьянским детям? Что значит фраза «В их жизни так много поэзии слито...»?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064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540385" algn="just">
              <a:spcBef>
                <a:spcPts val="0"/>
              </a:spcBef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— </a:t>
            </a:r>
            <a:r>
              <a:rPr lang="ru-RU" sz="2800" dirty="0"/>
              <a:t>Что делает автор, чтобы читатель представил себе не только «нарядную сторону» жизни крестьянских детей? Как вы понимаете выражение «две стороны одной медали»? Как использует это выражение автор</a:t>
            </a:r>
            <a:r>
              <a:rPr lang="ru-RU" sz="2800" dirty="0" smtClean="0"/>
              <a:t>?</a:t>
            </a:r>
            <a:br>
              <a:rPr lang="ru-RU" sz="28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3432" y="2564904"/>
            <a:ext cx="5008576" cy="79208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0000"/>
                </a:solidFill>
              </a:rPr>
              <a:t>— Найдите противопоставление в строках стихотворения: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3352" y="3140967"/>
            <a:ext cx="6192688" cy="2979595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Те </a:t>
            </a:r>
            <a:r>
              <a:rPr lang="ru-RU" b="1" dirty="0"/>
              <a:t>честные мысли, которым нет воли,</a:t>
            </a:r>
            <a:endParaRPr lang="ru-RU" dirty="0"/>
          </a:p>
          <a:p>
            <a:r>
              <a:rPr lang="ru-RU" b="1" dirty="0"/>
              <a:t>Которым нет смерти — дави не дави,</a:t>
            </a:r>
            <a:endParaRPr lang="ru-RU" dirty="0"/>
          </a:p>
          <a:p>
            <a:r>
              <a:rPr lang="ru-RU" b="1" dirty="0"/>
              <a:t>В которых так много и злобы и боли,</a:t>
            </a:r>
            <a:endParaRPr lang="ru-RU" dirty="0"/>
          </a:p>
          <a:p>
            <a:r>
              <a:rPr lang="ru-RU" b="1" dirty="0"/>
              <a:t>В которых так много любви!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12024" y="2944368"/>
            <a:ext cx="4947648" cy="3172968"/>
          </a:xfrm>
        </p:spPr>
        <p:txBody>
          <a:bodyPr>
            <a:normAutofit/>
          </a:bodyPr>
          <a:lstStyle/>
          <a:p>
            <a:r>
              <a:rPr lang="ru-RU" sz="2800" dirty="0"/>
              <a:t>— Какие мысли мучают автора? Почему в них соединяются и злоба, и боль, и любовь?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745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19a8470e1d8_0_1"/>
          <p:cNvGraphicFramePr/>
          <p:nvPr>
            <p:extLst>
              <p:ext uri="{D42A27DB-BD31-4B8C-83A1-F6EECF244321}">
                <p14:modId xmlns:p14="http://schemas.microsoft.com/office/powerpoint/2010/main" val="2011539324"/>
              </p:ext>
            </p:extLst>
          </p:nvPr>
        </p:nvGraphicFramePr>
        <p:xfrm>
          <a:off x="449382" y="300297"/>
          <a:ext cx="11332875" cy="5230807"/>
        </p:xfrm>
        <a:graphic>
          <a:graphicData uri="http://schemas.openxmlformats.org/drawingml/2006/table">
            <a:tbl>
              <a:tblPr>
                <a:noFill/>
                <a:tableStyleId>{08437F03-0BDF-42B8-83B0-8838BD62B608}</a:tableStyleId>
              </a:tblPr>
              <a:tblGrid>
                <a:gridCol w="656275"/>
                <a:gridCol w="3709125"/>
                <a:gridCol w="3181075"/>
                <a:gridCol w="3786400"/>
              </a:tblGrid>
              <a:tr h="4644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Часть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Содержани</a:t>
                      </a: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Роль рассказчика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Слушатели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Встреча охотника с крестьянскими детьми</a:t>
                      </a: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2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Охотник</a:t>
                      </a: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28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Друзья, гости</a:t>
                      </a: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Обращение к читателям, воспоминания о детстве, рассуждение  о жизни крестьянских детей и рассказ о встрече с мальчиком Власом</a:t>
                      </a: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2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Журналист</a:t>
                      </a: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2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Читатель из </a:t>
                      </a:r>
                      <a:r>
                        <a:rPr lang="ru-RU" sz="280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дворянского </a:t>
                      </a:r>
                      <a:r>
                        <a:rPr lang="ru-RU" sz="28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общества образованных людей</a:t>
                      </a:r>
                      <a:endParaRPr sz="28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Обращение к детям</a:t>
                      </a:r>
                      <a:endParaRPr sz="11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+mj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Встреча охотника с крестьянскими детьми</a:t>
                      </a:r>
                      <a:endParaRPr sz="11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Calibri"/>
                          <a:sym typeface="Calibri"/>
                        </a:rPr>
                        <a:t>Охотник</a:t>
                      </a: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Calibri"/>
                          <a:sym typeface="Calibri"/>
                        </a:rPr>
                        <a:t>Друзья, гости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ok Antiqua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611</TotalTime>
  <Words>307</Words>
  <Application>Microsoft Office PowerPoint</Application>
  <PresentationFormat>Произвольный</PresentationFormat>
  <Paragraphs>186</Paragraphs>
  <Slides>19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Times New Roman</vt:lpstr>
      <vt:lpstr>Calibri</vt:lpstr>
      <vt:lpstr>Book Antiqua</vt:lpstr>
      <vt:lpstr>Wingdings</vt:lpstr>
      <vt:lpstr>Твердый переплет</vt:lpstr>
      <vt:lpstr>Презентация PowerPoint</vt:lpstr>
      <vt:lpstr>Мир детства в стихотворении Н.А.Некрасова «Крестьянские дети»</vt:lpstr>
      <vt:lpstr>Презентация PowerPoint</vt:lpstr>
      <vt:lpstr>Презентация PowerPoint</vt:lpstr>
      <vt:lpstr>Презентация PowerPoint</vt:lpstr>
      <vt:lpstr>Презентация PowerPoint</vt:lpstr>
      <vt:lpstr> — Почему рассказчик завидует крестьянским детям? Что значит фраза «В их жизни так много поэзии слито...»? </vt:lpstr>
      <vt:lpstr>     — Что делает автор, чтобы читатель представил себе не только «нарядную сторону» жизни крестьянских детей? Как вы понимаете выражение «две стороны одной медали»? Как использует это выражение автор?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Работа со словом</vt:lpstr>
      <vt:lpstr>МИР ДЕТСТВА Н.А.НЕКРАСОВА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Ковальчук</dc:creator>
  <cp:lastModifiedBy>Лыхина</cp:lastModifiedBy>
  <cp:revision>13</cp:revision>
  <dcterms:created xsi:type="dcterms:W3CDTF">2022-11-26T08:46:21Z</dcterms:created>
  <dcterms:modified xsi:type="dcterms:W3CDTF">2023-12-20T10:50:10Z</dcterms:modified>
</cp:coreProperties>
</file>