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7" r:id="rId12"/>
    <p:sldId id="275" r:id="rId13"/>
    <p:sldId id="280" r:id="rId14"/>
    <p:sldId id="270" r:id="rId15"/>
    <p:sldId id="271" r:id="rId16"/>
    <p:sldId id="279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7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3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4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1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1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1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5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4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7734-A377-45C2-9D7D-C31F13A3B5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0A90B-0D9B-4151-BF18-6B2B8428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5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06077"/>
            <a:ext cx="6550378" cy="3684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68" y="3682894"/>
            <a:ext cx="3961031" cy="24386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523999"/>
            <a:ext cx="5067300" cy="337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51700" y="5659840"/>
            <a:ext cx="4813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 Журавлева ЮС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учитель первой квалификационной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категории</a:t>
            </a:r>
          </a:p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СОШ № 10 «Пересвет» г. Бердск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8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Грамотность родителей (в узком смысле)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939800"/>
            <a:ext cx="11087100" cy="5689600"/>
          </a:xfrm>
        </p:spPr>
        <p:txBody>
          <a:bodyPr>
            <a:normAutofit/>
          </a:bodyPr>
          <a:lstStyle/>
          <a:p>
            <a:r>
              <a:rPr lang="ru-RU" dirty="0" smtClean="0"/>
              <a:t>знание о стилях и типах детско-родительских отношений;</a:t>
            </a:r>
          </a:p>
          <a:p>
            <a:r>
              <a:rPr lang="ru-RU" dirty="0" smtClean="0"/>
              <a:t>умение применять основные воспитательные подходы с целью гармонизации детско-родительских отношений;</a:t>
            </a:r>
          </a:p>
          <a:p>
            <a:r>
              <a:rPr lang="ru-RU" dirty="0" smtClean="0"/>
              <a:t>знание о стилях взаимоотношений супругов, поскольку стиль отношений в семье  напрямую влияет на результат воспитания и психологическое благополучие  ребенка; </a:t>
            </a:r>
          </a:p>
          <a:p>
            <a:r>
              <a:rPr lang="ru-RU" dirty="0" smtClean="0"/>
              <a:t>знание о создании положительной эмоциональной среды, с целью всестороннего психического развития; </a:t>
            </a:r>
          </a:p>
          <a:p>
            <a:r>
              <a:rPr lang="ru-RU" dirty="0" smtClean="0"/>
              <a:t>знание о факторах воспитательного воздействия; </a:t>
            </a:r>
          </a:p>
          <a:p>
            <a:r>
              <a:rPr lang="ru-RU" dirty="0" smtClean="0"/>
              <a:t>знание о воспитательных позициях родителей: адекватность, гибкость, </a:t>
            </a:r>
            <a:r>
              <a:rPr lang="ru-RU" dirty="0" err="1" smtClean="0"/>
              <a:t>эмпатия</a:t>
            </a:r>
            <a:r>
              <a:rPr lang="ru-RU" dirty="0" smtClean="0"/>
              <a:t>, прогнозирование и пр. </a:t>
            </a:r>
          </a:p>
        </p:txBody>
      </p:sp>
    </p:spTree>
    <p:extLst>
      <p:ext uri="{BB962C8B-B14F-4D97-AF65-F5344CB8AC3E}">
        <p14:creationId xmlns:p14="http://schemas.microsoft.com/office/powerpoint/2010/main" val="40614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Психолого-педагогическое просвещение </a:t>
            </a:r>
            <a:r>
              <a:rPr lang="ru-RU" b="1" dirty="0" smtClean="0"/>
              <a:t>родителей как </a:t>
            </a:r>
            <a:r>
              <a:rPr lang="ru-RU" b="1" dirty="0" smtClean="0">
                <a:solidFill>
                  <a:srgbClr val="FF0000"/>
                </a:solidFill>
              </a:rPr>
              <a:t>ОДИН из способов развития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функциональной грамотности 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2590800"/>
            <a:ext cx="11112500" cy="3911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Создание системы психолого-педагогической поддержки семьи и повышения педагогической компетентности родителей, психологического сопровождения развития ребенка в условиях семьи и образовательного учреждения становится важнейшей задачей современного общества, которая решается в процессе психолого-педагогического сопровождения.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60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508000"/>
            <a:ext cx="11633200" cy="5668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В МБОУ СОШ №10 Пересвет:</a:t>
            </a:r>
          </a:p>
          <a:p>
            <a:r>
              <a:rPr lang="ru-RU" sz="3200" dirty="0" smtClean="0"/>
              <a:t>классные руководители</a:t>
            </a:r>
          </a:p>
          <a:p>
            <a:r>
              <a:rPr lang="ru-RU" sz="3200" dirty="0" smtClean="0"/>
              <a:t>социальный педагог </a:t>
            </a:r>
            <a:r>
              <a:rPr lang="ru-RU" sz="3200" dirty="0" err="1" smtClean="0"/>
              <a:t>Зибарева</a:t>
            </a:r>
            <a:r>
              <a:rPr lang="ru-RU" sz="3200" dirty="0" smtClean="0"/>
              <a:t> Людмила Николаевна и Абашева Ольга Александровна</a:t>
            </a:r>
          </a:p>
          <a:p>
            <a:r>
              <a:rPr lang="ru-RU" sz="3200" dirty="0" smtClean="0"/>
              <a:t>педагог-психолог </a:t>
            </a:r>
            <a:r>
              <a:rPr lang="ru-RU" sz="3200" dirty="0" err="1" smtClean="0"/>
              <a:t>Слепцова</a:t>
            </a:r>
            <a:r>
              <a:rPr lang="ru-RU" sz="3200" dirty="0" smtClean="0"/>
              <a:t> Евгения Анатольевна</a:t>
            </a:r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ru-RU" sz="3200" dirty="0" smtClean="0"/>
          </a:p>
          <a:p>
            <a:r>
              <a:rPr lang="ru-RU" sz="3200" b="1" dirty="0" smtClean="0"/>
              <a:t>Центр дополнительного образования и психолого-педагогического сопровождения «Перспектива» </a:t>
            </a:r>
            <a:endParaRPr lang="en-US" sz="3200" b="1" dirty="0" smtClean="0"/>
          </a:p>
          <a:p>
            <a:pPr marL="0" indent="0">
              <a:buNone/>
            </a:pPr>
            <a:r>
              <a:rPr lang="ru-RU" sz="3200" dirty="0" smtClean="0"/>
              <a:t>5-00-46 Кирова 29</a:t>
            </a:r>
            <a:r>
              <a:rPr lang="en-US" sz="3200" dirty="0" smtClean="0"/>
              <a:t>/1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4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49" y="-971550"/>
            <a:ext cx="3960495" cy="8801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844" y="0"/>
            <a:ext cx="5621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Функциональная грамотность ребенка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1825625"/>
            <a:ext cx="111379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функциональная грамотность показывает, как человек может использовать полученные в школе знания в реальной жизни, сможет ли он найти оптимальные способы решения проблемных ситуаций.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50" y="4001294"/>
            <a:ext cx="4779900" cy="26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3700" y="-33337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Ситуация для обсуждения!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00" y="687388"/>
            <a:ext cx="10845800" cy="50530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Урок английского языка</a:t>
            </a:r>
          </a:p>
          <a:p>
            <a:pPr marL="0" indent="0">
              <a:buNone/>
            </a:pPr>
            <a:r>
              <a:rPr lang="ru-RU" dirty="0"/>
              <a:t>Тема </a:t>
            </a:r>
            <a:r>
              <a:rPr lang="ru-RU" dirty="0" smtClean="0"/>
              <a:t>«Глагол. Сопоставление </a:t>
            </a:r>
            <a:r>
              <a:rPr lang="ru-RU" dirty="0"/>
              <a:t>простого настоящего времени и настоящего длительного </a:t>
            </a:r>
            <a:r>
              <a:rPr lang="ru-RU" dirty="0" smtClean="0"/>
              <a:t>времени»</a:t>
            </a:r>
          </a:p>
          <a:p>
            <a:pPr marL="0" indent="0">
              <a:buNone/>
            </a:pPr>
            <a:r>
              <a:rPr lang="ru-RU" dirty="0" smtClean="0"/>
              <a:t>Задание: используя правило на странице </a:t>
            </a:r>
            <a:r>
              <a:rPr lang="en-US" dirty="0" smtClean="0"/>
              <a:t>GR 3-4 Module 4-5</a:t>
            </a:r>
            <a:r>
              <a:rPr lang="ru-RU" dirty="0" smtClean="0"/>
              <a:t>, заполнить (составить) таблицу, сравнив настоящее простое и продолженное время по следующим пунктам:</a:t>
            </a:r>
          </a:p>
          <a:p>
            <a:pPr marL="514350" indent="-514350">
              <a:buAutoNum type="arabicParenR"/>
            </a:pPr>
            <a:r>
              <a:rPr lang="ru-RU" dirty="0" smtClean="0"/>
              <a:t>Употребление времени глагола;</a:t>
            </a:r>
          </a:p>
          <a:p>
            <a:pPr marL="514350" indent="-514350">
              <a:buAutoNum type="arabicParenR"/>
            </a:pPr>
            <a:r>
              <a:rPr lang="ru-RU" dirty="0" smtClean="0"/>
              <a:t>Указатели времени с переводом!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3213893"/>
            <a:ext cx="49149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419100"/>
            <a:ext cx="10985500" cy="63373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600" dirty="0" smtClean="0"/>
              <a:t>Если ребёнок выработает способность усваивать новую информацию и умение обмениваться информацией с другими, в течение всей его жизни перед ним будут открываться многообразные экономические и социальные возможности.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Сделаем своих детей успешными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00" y="2699656"/>
            <a:ext cx="4779900" cy="26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368300"/>
            <a:ext cx="10807700" cy="6184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Родительство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одновременно предстает в нескольких планах: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план </a:t>
            </a:r>
            <a:r>
              <a:rPr lang="ru-RU" b="1" dirty="0" smtClean="0"/>
              <a:t>индивидуально-личностных особенностей мужчины и женщины,</a:t>
            </a:r>
            <a:r>
              <a:rPr lang="en-US" b="1" dirty="0" smtClean="0"/>
              <a:t> </a:t>
            </a:r>
            <a:r>
              <a:rPr lang="ru-RU" b="1" dirty="0" smtClean="0"/>
              <a:t>составляющих семейный союз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• план, охватывающий обоих супругов в </a:t>
            </a:r>
            <a:r>
              <a:rPr lang="ru-RU" b="1" dirty="0" smtClean="0"/>
              <a:t>единстве их ценностных</a:t>
            </a:r>
          </a:p>
          <a:p>
            <a:pPr marL="0" indent="0">
              <a:buNone/>
            </a:pPr>
            <a:r>
              <a:rPr lang="ru-RU" b="1" dirty="0" smtClean="0"/>
              <a:t>ориентаций, родительских позиций и чувств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• план, фиксирующий </a:t>
            </a:r>
            <a:r>
              <a:rPr lang="ru-RU" b="1" dirty="0" smtClean="0"/>
              <a:t>взаимосвязь поколений в собственной и</a:t>
            </a:r>
          </a:p>
          <a:p>
            <a:pPr marL="0" indent="0">
              <a:buNone/>
            </a:pPr>
            <a:r>
              <a:rPr lang="ru-RU" b="1" dirty="0" smtClean="0"/>
              <a:t>родительской семье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• план, раскрывающий </a:t>
            </a:r>
            <a:r>
              <a:rPr lang="ru-RU" b="1" dirty="0" err="1" smtClean="0"/>
              <a:t>родительство</a:t>
            </a:r>
            <a:r>
              <a:rPr lang="ru-RU" b="1" dirty="0" smtClean="0"/>
              <a:t> в системе общественных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1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11518900" cy="4818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Будущее общества – это сегодняшнее состояние </a:t>
            </a:r>
            <a:r>
              <a:rPr lang="ru-RU" sz="3200" b="1" dirty="0" err="1" smtClean="0">
                <a:solidFill>
                  <a:srgbClr val="FF0000"/>
                </a:solidFill>
              </a:rPr>
              <a:t>родительства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Таким образом, очень </a:t>
            </a:r>
            <a:r>
              <a:rPr lang="ru-RU" sz="3200" b="1" dirty="0" smtClean="0">
                <a:solidFill>
                  <a:srgbClr val="FF0000"/>
                </a:solidFill>
              </a:rPr>
              <a:t>важно повышать функциональную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грамотность родителей, родительскую компетентность, знания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 подходах в воспитании и гармоничном развитии ребенка.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38288"/>
          </a:xfrm>
        </p:spPr>
        <p:txBody>
          <a:bodyPr/>
          <a:lstStyle/>
          <a:p>
            <a:pPr algn="ctr"/>
            <a:r>
              <a:rPr lang="ru-RU" b="1" dirty="0" smtClean="0"/>
              <a:t>Функциональная грамотность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787524"/>
            <a:ext cx="10845800" cy="48418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Министерством просвещения был разработан проект</a:t>
            </a:r>
          </a:p>
          <a:p>
            <a:pPr marL="0" indent="0" algn="ctr">
              <a:buNone/>
            </a:pPr>
            <a:r>
              <a:rPr lang="ru-RU" b="1" dirty="0" smtClean="0"/>
              <a:t>«Мониторинг формирования функциональной</a:t>
            </a:r>
          </a:p>
          <a:p>
            <a:pPr marL="0" indent="0" algn="ctr">
              <a:buNone/>
            </a:pPr>
            <a:r>
              <a:rPr lang="ru-RU" b="1" dirty="0" smtClean="0"/>
              <a:t>грамотности».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Формирование способности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109601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Синтез знаний, умений и навыков, составляющих содержание </a:t>
            </a:r>
            <a:br>
              <a:rPr lang="ru-RU" sz="2400" b="1" dirty="0" smtClean="0"/>
            </a:br>
            <a:r>
              <a:rPr lang="ru-RU" sz="2400" b="1" dirty="0" smtClean="0"/>
              <a:t>функциональной грамотности (в широком смысле), и призванных </a:t>
            </a:r>
            <a:br>
              <a:rPr lang="ru-RU" sz="2400" b="1" dirty="0" smtClean="0"/>
            </a:br>
            <a:r>
              <a:rPr lang="ru-RU" sz="2400" b="1" dirty="0" smtClean="0"/>
              <a:t>обеспечить эффективное функционирование личности в системе </a:t>
            </a:r>
            <a:r>
              <a:rPr lang="ru-RU" sz="2400" b="1" dirty="0" err="1" smtClean="0"/>
              <a:t>детско</a:t>
            </a:r>
            <a:r>
              <a:rPr lang="en-US" sz="2400" b="1" dirty="0" smtClean="0"/>
              <a:t>-</a:t>
            </a:r>
            <a:r>
              <a:rPr lang="ru-RU" sz="2400" b="1" dirty="0" smtClean="0"/>
              <a:t>родительских отношений, представлен следующими компонентами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1825625"/>
            <a:ext cx="111633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1. </a:t>
            </a:r>
            <a:r>
              <a:rPr lang="ru-RU" sz="3200" b="1" dirty="0" smtClean="0"/>
              <a:t>психолого-педагогическая функциональная грамотность </a:t>
            </a:r>
            <a:r>
              <a:rPr lang="ru-RU" sz="3200" dirty="0" smtClean="0"/>
              <a:t>как усвоение и использование на практике понятий о нормативных типах личности, </a:t>
            </a:r>
            <a:r>
              <a:rPr lang="ru-RU" sz="3200" u="sng" dirty="0" smtClean="0"/>
              <a:t>возрастных психологических особенностях ребенка</a:t>
            </a:r>
            <a:r>
              <a:rPr lang="ru-RU" sz="3200" dirty="0" smtClean="0"/>
              <a:t>, как способность организовать эффективное межличностное взаимодействие в процессе семейного воспитания, а также как усвоение и практическое использование понятий о </a:t>
            </a:r>
            <a:r>
              <a:rPr lang="ru-RU" sz="3200" u="sng" dirty="0" smtClean="0"/>
              <a:t>способах решения проблем семейного воспитания</a:t>
            </a:r>
            <a:r>
              <a:rPr lang="ru-RU" sz="3200" dirty="0" smtClean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4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939800"/>
            <a:ext cx="10845800" cy="5237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2. </a:t>
            </a:r>
            <a:r>
              <a:rPr lang="ru-RU" sz="3200" b="1" dirty="0" smtClean="0"/>
              <a:t>медико-гигиеническая функциональная грамотность </a:t>
            </a:r>
            <a:r>
              <a:rPr lang="ru-RU" sz="3200" dirty="0" smtClean="0"/>
              <a:t>(умение идентифицировать психосоматическое состояние ребенка, требующее немедленного обращения к врачу; </a:t>
            </a:r>
            <a:r>
              <a:rPr lang="ru-RU" sz="3200" u="sng" dirty="0" smtClean="0"/>
              <a:t>владение навыками ухода </a:t>
            </a:r>
            <a:r>
              <a:rPr lang="ru-RU" sz="3200" dirty="0" smtClean="0"/>
              <a:t>за больным ребенком, обеспечение условий развития культуры здоровья ребенка, </a:t>
            </a:r>
            <a:r>
              <a:rPr lang="ru-RU" sz="3200" u="sng" dirty="0" smtClean="0"/>
              <a:t>приобщения его к здоровому образу жизни</a:t>
            </a:r>
            <a:r>
              <a:rPr lang="ru-RU" sz="3200" dirty="0" smtClean="0"/>
              <a:t>);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248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584200"/>
            <a:ext cx="116078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3. </a:t>
            </a:r>
            <a:r>
              <a:rPr lang="ru-RU" sz="3200" b="1" dirty="0" smtClean="0"/>
              <a:t>этническая и межкультурная функциональная грамотность</a:t>
            </a:r>
            <a:r>
              <a:rPr lang="ru-RU" sz="3200" dirty="0" smtClean="0"/>
              <a:t>, проявляющаяся в </a:t>
            </a:r>
            <a:r>
              <a:rPr lang="ru-RU" sz="3200" u="sng" dirty="0" smtClean="0"/>
              <a:t>формировании у детей ценностного отношения к национальной культуре</a:t>
            </a:r>
            <a:r>
              <a:rPr lang="ru-RU" sz="3200" dirty="0" smtClean="0"/>
              <a:t>, в воспитании национального духа в условиях полиэтнического пространства; в </a:t>
            </a:r>
            <a:r>
              <a:rPr lang="ru-RU" sz="3200" dirty="0" err="1" smtClean="0"/>
              <a:t>интериоризации</a:t>
            </a:r>
            <a:r>
              <a:rPr lang="ru-RU" sz="3200" dirty="0" smtClean="0"/>
              <a:t> элементов межкультурной коммуникации; </a:t>
            </a:r>
            <a:r>
              <a:rPr lang="ru-RU" sz="3200" u="sng" dirty="0" smtClean="0"/>
              <a:t>в овладении иностранными языками, в усвоении и трансляции знаний о традициях, истории, обычаях, жизненном укладе других народов</a:t>
            </a:r>
            <a:r>
              <a:rPr lang="ru-RU" sz="3200" dirty="0" smtClean="0"/>
              <a:t>, их верованиях и т.д.;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3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571500"/>
            <a:ext cx="10985500" cy="5605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4. </a:t>
            </a:r>
            <a:r>
              <a:rPr lang="ru-RU" sz="3600" b="1" dirty="0" smtClean="0"/>
              <a:t>правовая функциональная грамотность </a:t>
            </a:r>
            <a:r>
              <a:rPr lang="ru-RU" sz="3600" dirty="0" smtClean="0"/>
              <a:t>(знакомство с нормами </a:t>
            </a:r>
            <a:r>
              <a:rPr lang="ru-RU" sz="3600" u="sng" dirty="0" smtClean="0"/>
              <a:t>реализации семейного права, участие в правовом просвещении детей</a:t>
            </a:r>
            <a:r>
              <a:rPr lang="ru-RU" sz="3600" dirty="0" smtClean="0"/>
              <a:t>);</a:t>
            </a:r>
          </a:p>
          <a:p>
            <a:pPr algn="just"/>
            <a:endParaRPr lang="ru-RU" sz="3600" dirty="0" smtClean="0"/>
          </a:p>
          <a:p>
            <a:pPr marL="0" indent="0" algn="just">
              <a:buNone/>
            </a:pPr>
            <a:r>
              <a:rPr lang="ru-RU" sz="3600" dirty="0" smtClean="0"/>
              <a:t>5. </a:t>
            </a:r>
            <a:r>
              <a:rPr lang="ru-RU" sz="3600" b="1" dirty="0" smtClean="0"/>
              <a:t>функциональная грамотность в духовно-нравственной сфере </a:t>
            </a:r>
            <a:r>
              <a:rPr lang="ru-RU" sz="3600" dirty="0" smtClean="0"/>
              <a:t>(восприятие как </a:t>
            </a:r>
            <a:r>
              <a:rPr lang="ru-RU" sz="3600" u="sng" dirty="0" smtClean="0"/>
              <a:t>ценности норм и смыслов</a:t>
            </a:r>
            <a:r>
              <a:rPr lang="ru-RU" sz="3600" dirty="0" smtClean="0"/>
              <a:t>, которые значимы для данного сообщества, поддержание национальных традиций, </a:t>
            </a:r>
            <a:r>
              <a:rPr lang="ru-RU" sz="3600" u="sng" dirty="0" smtClean="0"/>
              <a:t>стремление воспитать такое мироощущение в своих детях</a:t>
            </a:r>
            <a:r>
              <a:rPr lang="ru-RU" sz="3600" dirty="0" smtClean="0"/>
              <a:t>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0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584200"/>
            <a:ext cx="109728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6. </a:t>
            </a:r>
            <a:r>
              <a:rPr lang="ru-RU" sz="3600" b="1" dirty="0" err="1" smtClean="0"/>
              <a:t>деятельностная</a:t>
            </a:r>
            <a:r>
              <a:rPr lang="ru-RU" sz="3600" b="1" dirty="0" smtClean="0"/>
              <a:t> функциональная грамотность </a:t>
            </a:r>
            <a:r>
              <a:rPr lang="ru-RU" sz="3600" dirty="0" smtClean="0"/>
              <a:t>(способность родителей ставить и изменять цели и задачи воспитательной деятельности; организовать семейную социально-педагогическую деятельность по формированию у ребенка социальных навыков, социальных умений и социального интеллекта; совершенствовать коммуникативные процессы в ходе педагогического воздействия на ребенка).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24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686</Words>
  <Application>Microsoft Office PowerPoint</Application>
  <PresentationFormat>Широкоэкранный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Функциональная грамотность</vt:lpstr>
      <vt:lpstr>Синтез знаний, умений и навыков, составляющих содержание  функциональной грамотности (в широком смысле), и призванных  обеспечить эффективное функционирование личности в системе детско-родительских отношений, представлен следующими компонентами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Грамотность родителей (в узком смысле) </vt:lpstr>
      <vt:lpstr>Психолого-педагогическое просвещение родителей как ОДИН из способов развития  функциональной грамотности родителей</vt:lpstr>
      <vt:lpstr>Презентация PowerPoint</vt:lpstr>
      <vt:lpstr>Презентация PowerPoint</vt:lpstr>
      <vt:lpstr>Презентация PowerPoint</vt:lpstr>
      <vt:lpstr>Функциональная грамотность ребенка</vt:lpstr>
      <vt:lpstr>Ситуация для обсуждения!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Асуна Сан</dc:creator>
  <cp:lastModifiedBy>Ученики</cp:lastModifiedBy>
  <cp:revision>14</cp:revision>
  <dcterms:created xsi:type="dcterms:W3CDTF">2024-02-13T02:49:57Z</dcterms:created>
  <dcterms:modified xsi:type="dcterms:W3CDTF">2024-03-13T06:42:32Z</dcterms:modified>
</cp:coreProperties>
</file>